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4" r:id="rId3"/>
    <p:sldId id="265" r:id="rId4"/>
    <p:sldId id="269" r:id="rId5"/>
    <p:sldId id="262" r:id="rId6"/>
    <p:sldId id="268" r:id="rId7"/>
    <p:sldId id="271" r:id="rId8"/>
    <p:sldId id="257" r:id="rId9"/>
    <p:sldId id="270" r:id="rId10"/>
    <p:sldId id="260" r:id="rId11"/>
    <p:sldId id="263" r:id="rId12"/>
    <p:sldId id="266" r:id="rId13"/>
    <p:sldId id="258" r:id="rId14"/>
    <p:sldId id="267" r:id="rId15"/>
    <p:sldId id="259" r:id="rId16"/>
    <p:sldId id="261" r:id="rId17"/>
    <p:sldId id="272" r:id="rId18"/>
    <p:sldId id="273" r:id="rId19"/>
    <p:sldId id="274" r:id="rId20"/>
    <p:sldId id="275" r:id="rId21"/>
    <p:sldId id="276" r:id="rId22"/>
    <p:sldId id="27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61" d="100"/>
          <a:sy n="61"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557" name="Group 1556"/>
          <p:cNvGrpSpPr/>
          <p:nvPr/>
        </p:nvGrpSpPr>
        <p:grpSpPr>
          <a:xfrm>
            <a:off x="0" y="420256"/>
            <a:ext cx="12188952" cy="3795497"/>
            <a:chOff x="0" y="420256"/>
            <a:chExt cx="12188952" cy="3795497"/>
          </a:xfrm>
        </p:grpSpPr>
        <p:cxnSp>
          <p:nvCxnSpPr>
            <p:cNvPr id="1558" name="Straight Connector 1557"/>
            <p:cNvCxnSpPr/>
            <p:nvPr/>
          </p:nvCxnSpPr>
          <p:spPr>
            <a:xfrm>
              <a:off x="0" y="4215753"/>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59" name="Straight Connector 1558"/>
            <p:cNvCxnSpPr/>
            <p:nvPr/>
          </p:nvCxnSpPr>
          <p:spPr>
            <a:xfrm>
              <a:off x="0" y="379403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0" name="Straight Connector 1559"/>
            <p:cNvCxnSpPr/>
            <p:nvPr/>
          </p:nvCxnSpPr>
          <p:spPr>
            <a:xfrm>
              <a:off x="0" y="337231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1" name="Straight Connector 1560"/>
            <p:cNvCxnSpPr/>
            <p:nvPr/>
          </p:nvCxnSpPr>
          <p:spPr>
            <a:xfrm>
              <a:off x="0" y="295058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2" name="Straight Connector 1561"/>
            <p:cNvCxnSpPr/>
            <p:nvPr/>
          </p:nvCxnSpPr>
          <p:spPr>
            <a:xfrm>
              <a:off x="0" y="252886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3" name="Straight Connector 1562"/>
            <p:cNvCxnSpPr/>
            <p:nvPr/>
          </p:nvCxnSpPr>
          <p:spPr>
            <a:xfrm>
              <a:off x="0" y="2107144"/>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4" name="Straight Connector 1563"/>
            <p:cNvCxnSpPr/>
            <p:nvPr/>
          </p:nvCxnSpPr>
          <p:spPr>
            <a:xfrm>
              <a:off x="0" y="168542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5" name="Straight Connector 1564"/>
            <p:cNvCxnSpPr/>
            <p:nvPr/>
          </p:nvCxnSpPr>
          <p:spPr>
            <a:xfrm>
              <a:off x="0" y="126370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6" name="Straight Connector 1565"/>
            <p:cNvCxnSpPr/>
            <p:nvPr/>
          </p:nvCxnSpPr>
          <p:spPr>
            <a:xfrm>
              <a:off x="0" y="84197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7" name="Straight Connector 1566"/>
            <p:cNvCxnSpPr/>
            <p:nvPr/>
          </p:nvCxnSpPr>
          <p:spPr>
            <a:xfrm>
              <a:off x="0" y="42025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568"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69"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0"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1"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2"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3"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4"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5"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6"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7"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8"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9"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0"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1"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2"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3"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4"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5"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6"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7"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8"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9"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0"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1"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2"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3"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4"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5"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6"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7"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8"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9"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0"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1"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2"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3"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4"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5"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6"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7"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8"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9" name="Oval 1608"/>
          <p:cNvSpPr/>
          <p:nvPr/>
        </p:nvSpPr>
        <p:spPr>
          <a:xfrm>
            <a:off x="71204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0"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1" name="Oval 1610"/>
          <p:cNvSpPr/>
          <p:nvPr/>
        </p:nvSpPr>
        <p:spPr>
          <a:xfrm>
            <a:off x="3774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2"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3"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4"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5"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6"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7"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8" name="Oval 1617"/>
          <p:cNvSpPr/>
          <p:nvPr/>
        </p:nvSpPr>
        <p:spPr>
          <a:xfrm>
            <a:off x="12203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9" name="Oval 1618"/>
          <p:cNvSpPr/>
          <p:nvPr/>
        </p:nvSpPr>
        <p:spPr>
          <a:xfrm>
            <a:off x="20632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0" name="Oval 1619"/>
          <p:cNvSpPr/>
          <p:nvPr/>
        </p:nvSpPr>
        <p:spPr>
          <a:xfrm>
            <a:off x="29060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1" name="Oval 1620"/>
          <p:cNvSpPr/>
          <p:nvPr/>
        </p:nvSpPr>
        <p:spPr>
          <a:xfrm>
            <a:off x="37489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2" name="Oval 1621"/>
          <p:cNvSpPr/>
          <p:nvPr/>
        </p:nvSpPr>
        <p:spPr>
          <a:xfrm>
            <a:off x="45918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3" name="Oval 1622"/>
          <p:cNvSpPr/>
          <p:nvPr/>
        </p:nvSpPr>
        <p:spPr>
          <a:xfrm>
            <a:off x="54347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4" name="Oval 1623"/>
          <p:cNvSpPr/>
          <p:nvPr/>
        </p:nvSpPr>
        <p:spPr>
          <a:xfrm>
            <a:off x="62776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6" name="Oval 1625"/>
          <p:cNvSpPr/>
          <p:nvPr/>
        </p:nvSpPr>
        <p:spPr>
          <a:xfrm>
            <a:off x="88062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7"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8" name="Oval 1627"/>
          <p:cNvSpPr/>
          <p:nvPr/>
        </p:nvSpPr>
        <p:spPr>
          <a:xfrm>
            <a:off x="79633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9"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0" name="Oval 1629"/>
          <p:cNvSpPr/>
          <p:nvPr/>
        </p:nvSpPr>
        <p:spPr>
          <a:xfrm>
            <a:off x="104920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1"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2" name="Oval 1631"/>
          <p:cNvSpPr/>
          <p:nvPr/>
        </p:nvSpPr>
        <p:spPr>
          <a:xfrm>
            <a:off x="96491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3"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4"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5" name="Oval 1634"/>
          <p:cNvSpPr/>
          <p:nvPr/>
        </p:nvSpPr>
        <p:spPr>
          <a:xfrm>
            <a:off x="113348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6"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7" name="Oval 1636"/>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8"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9" name="Oval 1638"/>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0" name="Oval 1639"/>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1" name="Oval 1640"/>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2" name="Oval 1641"/>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3" name="Oval 1642"/>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4" name="Oval 1643"/>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5" name="Oval 1644"/>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6" name="Oval 1645"/>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7" name="Oval 1646"/>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8" name="Oval 1647"/>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9" name="Oval 1648"/>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0" name="Oval 1649"/>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1" name="Oval 1650"/>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2"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3"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4"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5"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6"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7"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8"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9"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0"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1"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2"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3"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4"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5"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6"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7" name="Oval 1666"/>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8" name="Oval 1667"/>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9" name="Oval 1668"/>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0" name="Oval 1669"/>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1" name="Oval 1670"/>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2" name="Oval 1671"/>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3" name="Oval 1672"/>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4" name="Oval 1673"/>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5" name="Oval 1674"/>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6" name="Oval 1675"/>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7" name="Oval 1676"/>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8" name="Oval 1677"/>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9" name="Oval 1678"/>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0"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1" name="Oval 1680"/>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2"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3"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4"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5"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6"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7"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8"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9"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0"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1"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2"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3"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4"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5"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6"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7"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8"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9"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0"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1" name="Oval 1700"/>
          <p:cNvSpPr/>
          <p:nvPr/>
        </p:nvSpPr>
        <p:spPr>
          <a:xfrm>
            <a:off x="71204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2"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3" name="Oval 1702"/>
          <p:cNvSpPr/>
          <p:nvPr/>
        </p:nvSpPr>
        <p:spPr>
          <a:xfrm>
            <a:off x="3774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4"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5"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6"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7"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8"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9"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0" name="Oval 1709"/>
          <p:cNvSpPr/>
          <p:nvPr/>
        </p:nvSpPr>
        <p:spPr>
          <a:xfrm>
            <a:off x="12203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1" name="Oval 1710"/>
          <p:cNvSpPr/>
          <p:nvPr/>
        </p:nvSpPr>
        <p:spPr>
          <a:xfrm>
            <a:off x="20632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2" name="Oval 1711"/>
          <p:cNvSpPr/>
          <p:nvPr/>
        </p:nvSpPr>
        <p:spPr>
          <a:xfrm>
            <a:off x="29060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3" name="Oval 1712"/>
          <p:cNvSpPr/>
          <p:nvPr/>
        </p:nvSpPr>
        <p:spPr>
          <a:xfrm>
            <a:off x="37489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4" name="Oval 1713"/>
          <p:cNvSpPr/>
          <p:nvPr/>
        </p:nvSpPr>
        <p:spPr>
          <a:xfrm>
            <a:off x="45918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5" name="Oval 1714"/>
          <p:cNvSpPr/>
          <p:nvPr/>
        </p:nvSpPr>
        <p:spPr>
          <a:xfrm>
            <a:off x="54347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6" name="Oval 1715"/>
          <p:cNvSpPr/>
          <p:nvPr/>
        </p:nvSpPr>
        <p:spPr>
          <a:xfrm>
            <a:off x="62776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7"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8" name="Oval 1717"/>
          <p:cNvSpPr/>
          <p:nvPr/>
        </p:nvSpPr>
        <p:spPr>
          <a:xfrm>
            <a:off x="88062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9"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0" name="Oval 1719"/>
          <p:cNvSpPr/>
          <p:nvPr/>
        </p:nvSpPr>
        <p:spPr>
          <a:xfrm>
            <a:off x="79633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1"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2" name="Oval 1721"/>
          <p:cNvSpPr/>
          <p:nvPr/>
        </p:nvSpPr>
        <p:spPr>
          <a:xfrm>
            <a:off x="104920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3"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4" name="Oval 1723"/>
          <p:cNvSpPr/>
          <p:nvPr/>
        </p:nvSpPr>
        <p:spPr>
          <a:xfrm>
            <a:off x="96491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5"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6"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7" name="Oval 1726"/>
          <p:cNvSpPr/>
          <p:nvPr/>
        </p:nvSpPr>
        <p:spPr>
          <a:xfrm>
            <a:off x="113348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8"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9" name="Oval 1728"/>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0" name="Oval 1729"/>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1" name="Oval 1730"/>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2" name="Oval 1731"/>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3" name="Oval 1732"/>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4" name="Oval 1733"/>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5" name="Oval 1734"/>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6" name="Oval 1735"/>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7" name="Oval 1736"/>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8" name="Oval 1737"/>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9" name="Oval 1738"/>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0" name="Oval 1739"/>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1" name="Oval 1740"/>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2" name="Oval 1741"/>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3"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4"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5"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6"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7"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8"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9"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0"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1"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2"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3"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4"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5"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6"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7"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8" name="Oval 1757"/>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9" name="Oval 1758"/>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0" name="Oval 1759"/>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1" name="Oval 1760"/>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2" name="Oval 1761"/>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3" name="Oval 1762"/>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4" name="Oval 1763"/>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5" name="Oval 1764"/>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6" name="Oval 1765"/>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7" name="Oval 1766"/>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8" name="Oval 1767"/>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9" name="Oval 1768"/>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0" name="Oval 1769"/>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1" name="Oval 1770"/>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2"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3" name="Oval 1772"/>
          <p:cNvSpPr/>
          <p:nvPr/>
        </p:nvSpPr>
        <p:spPr>
          <a:xfrm>
            <a:off x="71204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5" name="Oval 1774"/>
          <p:cNvSpPr/>
          <p:nvPr/>
        </p:nvSpPr>
        <p:spPr>
          <a:xfrm>
            <a:off x="3774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6"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7"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8"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9"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0"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1"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2" name="Oval 1781"/>
          <p:cNvSpPr/>
          <p:nvPr/>
        </p:nvSpPr>
        <p:spPr>
          <a:xfrm>
            <a:off x="12203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3" name="Oval 1782"/>
          <p:cNvSpPr/>
          <p:nvPr/>
        </p:nvSpPr>
        <p:spPr>
          <a:xfrm>
            <a:off x="20632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4" name="Oval 1783"/>
          <p:cNvSpPr/>
          <p:nvPr/>
        </p:nvSpPr>
        <p:spPr>
          <a:xfrm>
            <a:off x="29060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5" name="Oval 1784"/>
          <p:cNvSpPr/>
          <p:nvPr/>
        </p:nvSpPr>
        <p:spPr>
          <a:xfrm>
            <a:off x="37489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6" name="Oval 1785"/>
          <p:cNvSpPr/>
          <p:nvPr/>
        </p:nvSpPr>
        <p:spPr>
          <a:xfrm>
            <a:off x="45918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7" name="Oval 1786"/>
          <p:cNvSpPr/>
          <p:nvPr/>
        </p:nvSpPr>
        <p:spPr>
          <a:xfrm>
            <a:off x="54347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8" name="Oval 1787"/>
          <p:cNvSpPr/>
          <p:nvPr/>
        </p:nvSpPr>
        <p:spPr>
          <a:xfrm>
            <a:off x="62776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9"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0" name="Oval 1789"/>
          <p:cNvSpPr/>
          <p:nvPr/>
        </p:nvSpPr>
        <p:spPr>
          <a:xfrm>
            <a:off x="88062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1"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2" name="Oval 1791"/>
          <p:cNvSpPr/>
          <p:nvPr/>
        </p:nvSpPr>
        <p:spPr>
          <a:xfrm>
            <a:off x="79633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4" name="Oval 1793"/>
          <p:cNvSpPr/>
          <p:nvPr/>
        </p:nvSpPr>
        <p:spPr>
          <a:xfrm>
            <a:off x="104920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5"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6" name="Oval 1795"/>
          <p:cNvSpPr/>
          <p:nvPr/>
        </p:nvSpPr>
        <p:spPr>
          <a:xfrm>
            <a:off x="96491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7"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8"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9" name="Oval 1798"/>
          <p:cNvSpPr/>
          <p:nvPr/>
        </p:nvSpPr>
        <p:spPr>
          <a:xfrm>
            <a:off x="113348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00"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1" name="Oval 1800"/>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2" name="Oval 1801"/>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3" name="Oval 1802"/>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4" name="Oval 1803"/>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5" name="Oval 1804"/>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6" name="Oval 1805"/>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7" name="Oval 1806"/>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8" name="Oval 1807"/>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9" name="Oval 1808"/>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0" name="Oval 1809"/>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1" name="Oval 1810"/>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2" name="Oval 1811"/>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3" name="Oval 1812"/>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4" name="Oval 1813"/>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5"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6"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7"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8"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9"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0"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1"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2"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3"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4"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5"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6"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7"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8"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9"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0" name="Oval 1829"/>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1" name="Oval 1830"/>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2" name="Oval 1831"/>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3" name="Oval 1832"/>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4" name="Oval 1833"/>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5" name="Oval 1834"/>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6" name="Oval 1835"/>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7" name="Oval 1836"/>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8" name="Oval 1837"/>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9" name="Oval 1838"/>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0" name="Oval 1839"/>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1" name="Oval 1840"/>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2" name="Oval 1841"/>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3" name="Oval 1842"/>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4"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5" name="Oval 1844"/>
          <p:cNvSpPr/>
          <p:nvPr/>
        </p:nvSpPr>
        <p:spPr>
          <a:xfrm>
            <a:off x="71204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6"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7" name="Oval 1846"/>
          <p:cNvSpPr/>
          <p:nvPr/>
        </p:nvSpPr>
        <p:spPr>
          <a:xfrm>
            <a:off x="3774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8"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9"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0"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1"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2"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3"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4" name="Oval 1853"/>
          <p:cNvSpPr/>
          <p:nvPr/>
        </p:nvSpPr>
        <p:spPr>
          <a:xfrm>
            <a:off x="12203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5" name="Oval 1854"/>
          <p:cNvSpPr/>
          <p:nvPr/>
        </p:nvSpPr>
        <p:spPr>
          <a:xfrm>
            <a:off x="20632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6" name="Oval 1855"/>
          <p:cNvSpPr/>
          <p:nvPr/>
        </p:nvSpPr>
        <p:spPr>
          <a:xfrm>
            <a:off x="29060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7" name="Oval 1856"/>
          <p:cNvSpPr/>
          <p:nvPr/>
        </p:nvSpPr>
        <p:spPr>
          <a:xfrm>
            <a:off x="37489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8" name="Oval 1857"/>
          <p:cNvSpPr/>
          <p:nvPr/>
        </p:nvSpPr>
        <p:spPr>
          <a:xfrm>
            <a:off x="45918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9" name="Oval 1858"/>
          <p:cNvSpPr/>
          <p:nvPr/>
        </p:nvSpPr>
        <p:spPr>
          <a:xfrm>
            <a:off x="54347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0" name="Oval 1859"/>
          <p:cNvSpPr/>
          <p:nvPr/>
        </p:nvSpPr>
        <p:spPr>
          <a:xfrm>
            <a:off x="62776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1"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2" name="Oval 1861"/>
          <p:cNvSpPr/>
          <p:nvPr/>
        </p:nvSpPr>
        <p:spPr>
          <a:xfrm>
            <a:off x="88062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3"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4" name="Oval 1863"/>
          <p:cNvSpPr/>
          <p:nvPr/>
        </p:nvSpPr>
        <p:spPr>
          <a:xfrm>
            <a:off x="79633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5"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6" name="Oval 1865"/>
          <p:cNvSpPr/>
          <p:nvPr/>
        </p:nvSpPr>
        <p:spPr>
          <a:xfrm>
            <a:off x="104920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7"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8" name="Oval 1867"/>
          <p:cNvSpPr/>
          <p:nvPr/>
        </p:nvSpPr>
        <p:spPr>
          <a:xfrm>
            <a:off x="96491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9"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0"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1" name="Oval 1870"/>
          <p:cNvSpPr/>
          <p:nvPr/>
        </p:nvSpPr>
        <p:spPr>
          <a:xfrm>
            <a:off x="113348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72"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3" name="Oval 1872"/>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4" name="Oval 1873"/>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5" name="Oval 1874"/>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6" name="Oval 1875"/>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7" name="Oval 1876"/>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8" name="Oval 1877"/>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9" name="Oval 1878"/>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0" name="Oval 1879"/>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1" name="Oval 1880"/>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2" name="Oval 1881"/>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3" name="Oval 1882"/>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4" name="Oval 1883"/>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5" name="Oval 1884"/>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6" name="Oval 1885"/>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7"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8"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9"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0"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1"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2"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3"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4"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5"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6"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7"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8"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9"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0"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1"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2" name="Oval 1901"/>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3" name="Oval 1902"/>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4" name="Oval 1903"/>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5" name="Oval 1904"/>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6" name="Oval 1905"/>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7" name="Oval 1906"/>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8" name="Oval 1907"/>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9" name="Oval 1908"/>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0" name="Oval 1909"/>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1" name="Oval 1910"/>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2" name="Oval 1911"/>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3" name="Oval 1912"/>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4" name="Oval 1913"/>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5" name="Oval 1914"/>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6"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7" name="Oval 1916"/>
          <p:cNvSpPr/>
          <p:nvPr/>
        </p:nvSpPr>
        <p:spPr>
          <a:xfrm>
            <a:off x="71204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18"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9" name="Oval 1918"/>
          <p:cNvSpPr/>
          <p:nvPr/>
        </p:nvSpPr>
        <p:spPr>
          <a:xfrm>
            <a:off x="3774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0"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1"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2"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3"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4"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5"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6" name="Oval 1925"/>
          <p:cNvSpPr/>
          <p:nvPr/>
        </p:nvSpPr>
        <p:spPr>
          <a:xfrm>
            <a:off x="12203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7" name="Oval 1926"/>
          <p:cNvSpPr/>
          <p:nvPr/>
        </p:nvSpPr>
        <p:spPr>
          <a:xfrm>
            <a:off x="20632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8" name="Oval 1927"/>
          <p:cNvSpPr/>
          <p:nvPr/>
        </p:nvSpPr>
        <p:spPr>
          <a:xfrm>
            <a:off x="29060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9" name="Oval 1928"/>
          <p:cNvSpPr/>
          <p:nvPr/>
        </p:nvSpPr>
        <p:spPr>
          <a:xfrm>
            <a:off x="37489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0" name="Oval 1929"/>
          <p:cNvSpPr/>
          <p:nvPr/>
        </p:nvSpPr>
        <p:spPr>
          <a:xfrm>
            <a:off x="45918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1" name="Oval 1930"/>
          <p:cNvSpPr/>
          <p:nvPr/>
        </p:nvSpPr>
        <p:spPr>
          <a:xfrm>
            <a:off x="54347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2" name="Oval 1931"/>
          <p:cNvSpPr/>
          <p:nvPr/>
        </p:nvSpPr>
        <p:spPr>
          <a:xfrm>
            <a:off x="62776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3"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4" name="Oval 1933"/>
          <p:cNvSpPr/>
          <p:nvPr/>
        </p:nvSpPr>
        <p:spPr>
          <a:xfrm>
            <a:off x="88062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5"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6" name="Oval 1935"/>
          <p:cNvSpPr/>
          <p:nvPr/>
        </p:nvSpPr>
        <p:spPr>
          <a:xfrm>
            <a:off x="79633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7"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8" name="Oval 1937"/>
          <p:cNvSpPr/>
          <p:nvPr/>
        </p:nvSpPr>
        <p:spPr>
          <a:xfrm>
            <a:off x="104920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9"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0" name="Oval 1939"/>
          <p:cNvSpPr/>
          <p:nvPr/>
        </p:nvSpPr>
        <p:spPr>
          <a:xfrm>
            <a:off x="96491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3" name="Oval 1942"/>
          <p:cNvSpPr/>
          <p:nvPr/>
        </p:nvSpPr>
        <p:spPr>
          <a:xfrm>
            <a:off x="113348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4"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5" name="Oval 1944"/>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6" name="Oval 1945"/>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7" name="Oval 1946"/>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8" name="Oval 1947"/>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9" name="Oval 1948"/>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0" name="Oval 1949"/>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1" name="Oval 1950"/>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2" name="Oval 1951"/>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3" name="Oval 1952"/>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4" name="Oval 1953"/>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5" name="Oval 1954"/>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6" name="Oval 1955"/>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7" name="Oval 1956"/>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8" name="Oval 1957"/>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9"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0"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1"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2"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3"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4"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5"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6"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7"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8"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9"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0"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1"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2"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3"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4" name="Oval 1973"/>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5" name="Oval 1974"/>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6" name="Oval 1975"/>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7" name="Oval 1976"/>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8" name="Oval 1977"/>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9" name="Oval 1978"/>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0" name="Oval 1979"/>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1" name="Oval 1980"/>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2" name="Oval 1981"/>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3" name="Oval 1982"/>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4" name="Oval 1983"/>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5" name="Oval 1984"/>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6" name="Oval 1985"/>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7" name="Oval 1986"/>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8"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9"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0"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1"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2"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3"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4"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5"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6"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7"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8"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9"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0"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1"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2"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3"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8AFAA1D-5A51-41EE-A092-C9E8EE681607}" type="datetimeFigureOut">
              <a:rPr lang="en-US" smtClean="0"/>
              <a:t>2/24/2016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F857D6-9C10-42B5-B08C-826A2120A9CA}" type="slidenum">
              <a:rPr lang="en-US" smtClean="0"/>
              <a:t>‹#›</a:t>
            </a:fld>
            <a:endParaRPr lang="en-US"/>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91535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8AFAA1D-5A51-41EE-A092-C9E8EE681607}" type="datetimeFigureOut">
              <a:rPr lang="en-US" smtClean="0"/>
              <a:t>2/24/2016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F857D6-9C10-42B5-B08C-826A2120A9CA}" type="slidenum">
              <a:rPr lang="en-US" smtClean="0"/>
              <a:t>‹#›</a:t>
            </a:fld>
            <a:endParaRPr lang="en-US"/>
          </a:p>
        </p:txBody>
      </p:sp>
    </p:spTree>
    <p:extLst>
      <p:ext uri="{BB962C8B-B14F-4D97-AF65-F5344CB8AC3E}">
        <p14:creationId xmlns:p14="http://schemas.microsoft.com/office/powerpoint/2010/main" val="7930241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8AFAA1D-5A51-41EE-A092-C9E8EE681607}" type="datetimeFigureOut">
              <a:rPr lang="en-US" smtClean="0"/>
              <a:t>2/24/2016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F857D6-9C10-42B5-B08C-826A2120A9CA}"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7141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8AFAA1D-5A51-41EE-A092-C9E8EE681607}" type="datetimeFigureOut">
              <a:rPr lang="en-US" smtClean="0"/>
              <a:t>2/24/2016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F857D6-9C10-42B5-B08C-826A2120A9CA}" type="slidenum">
              <a:rPr lang="en-US" smtClean="0"/>
              <a:t>‹#›</a:t>
            </a:fld>
            <a:endParaRPr lang="en-US"/>
          </a:p>
        </p:txBody>
      </p:sp>
    </p:spTree>
    <p:extLst>
      <p:ext uri="{BB962C8B-B14F-4D97-AF65-F5344CB8AC3E}">
        <p14:creationId xmlns:p14="http://schemas.microsoft.com/office/powerpoint/2010/main" val="350697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526" name="Group 525"/>
          <p:cNvGrpSpPr/>
          <p:nvPr/>
        </p:nvGrpSpPr>
        <p:grpSpPr>
          <a:xfrm>
            <a:off x="0" y="420256"/>
            <a:ext cx="12188952" cy="3795497"/>
            <a:chOff x="0" y="420256"/>
            <a:chExt cx="12188952" cy="3795497"/>
          </a:xfrm>
        </p:grpSpPr>
        <p:cxnSp>
          <p:nvCxnSpPr>
            <p:cNvPr id="527" name="Straight Connector 526"/>
            <p:cNvCxnSpPr/>
            <p:nvPr/>
          </p:nvCxnSpPr>
          <p:spPr>
            <a:xfrm>
              <a:off x="0" y="4215753"/>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8" name="Straight Connector 527"/>
            <p:cNvCxnSpPr/>
            <p:nvPr/>
          </p:nvCxnSpPr>
          <p:spPr>
            <a:xfrm>
              <a:off x="0" y="379403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9" name="Straight Connector 528"/>
            <p:cNvCxnSpPr/>
            <p:nvPr/>
          </p:nvCxnSpPr>
          <p:spPr>
            <a:xfrm>
              <a:off x="0" y="337231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0" name="Straight Connector 529"/>
            <p:cNvCxnSpPr/>
            <p:nvPr/>
          </p:nvCxnSpPr>
          <p:spPr>
            <a:xfrm>
              <a:off x="0" y="295058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1" name="Straight Connector 530"/>
            <p:cNvCxnSpPr/>
            <p:nvPr/>
          </p:nvCxnSpPr>
          <p:spPr>
            <a:xfrm>
              <a:off x="0" y="252886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2" name="Straight Connector 531"/>
            <p:cNvCxnSpPr/>
            <p:nvPr/>
          </p:nvCxnSpPr>
          <p:spPr>
            <a:xfrm>
              <a:off x="0" y="2107144"/>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3" name="Straight Connector 532"/>
            <p:cNvCxnSpPr/>
            <p:nvPr/>
          </p:nvCxnSpPr>
          <p:spPr>
            <a:xfrm>
              <a:off x="0" y="168542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4" name="Straight Connector 533"/>
            <p:cNvCxnSpPr/>
            <p:nvPr/>
          </p:nvCxnSpPr>
          <p:spPr>
            <a:xfrm>
              <a:off x="0" y="126370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5" name="Straight Connector 534"/>
            <p:cNvCxnSpPr/>
            <p:nvPr/>
          </p:nvCxnSpPr>
          <p:spPr>
            <a:xfrm>
              <a:off x="0" y="84197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6" name="Straight Connector 535"/>
            <p:cNvCxnSpPr/>
            <p:nvPr/>
          </p:nvCxnSpPr>
          <p:spPr>
            <a:xfrm>
              <a:off x="0" y="42025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37"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8"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9"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0"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1"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2"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3"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4"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5"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6"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7"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8"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9"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0"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1"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2"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3"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4"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5"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6"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7"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8"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9"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0"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1"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2"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3"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4"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5"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6"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7"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8"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9"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0"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1"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2"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3"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4"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5"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6"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7"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8"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9"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0"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1"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2"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3"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4"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6"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7"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8"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9"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0"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1"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2" name="Oval 591"/>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3"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4" name="Oval 593"/>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5" name="Oval 594"/>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6" name="Oval 595"/>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7" name="Oval 596"/>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8" name="Oval 597"/>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9" name="Oval 598"/>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0" name="Oval 599"/>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1" name="Oval 600"/>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2" name="Oval 601"/>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3" name="Oval 602"/>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4" name="Oval 603"/>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5" name="Oval 604"/>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6" name="Oval 605"/>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7"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8"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9"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0"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1"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2"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3"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4"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5"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6"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7"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8"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9"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0"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1"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2" name="Oval 621"/>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3" name="Oval 622"/>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4" name="Oval 623"/>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5" name="Oval 624"/>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6" name="Oval 625"/>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7" name="Oval 626"/>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8" name="Oval 627"/>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9" name="Oval 628"/>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0" name="Oval 629"/>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1" name="Oval 630"/>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2" name="Oval 631"/>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3" name="Oval 632"/>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4" name="Oval 633"/>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5"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6" name="Oval 635"/>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7"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8"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9"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0"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1"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2"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3"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4"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5"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6"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7"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8"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9"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0"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1"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2"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3"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4"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5"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6"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7"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8"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9"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0"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1"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2"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3"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4"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5"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6"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7"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8"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9"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0" name="Oval 669"/>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1" name="Oval 670"/>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2" name="Oval 671"/>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3" name="Oval 672"/>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4" name="Oval 673"/>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5" name="Oval 674"/>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6" name="Oval 675"/>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7" name="Oval 676"/>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8" name="Oval 677"/>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9" name="Oval 678"/>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0" name="Oval 679"/>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1" name="Oval 680"/>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2" name="Oval 681"/>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3" name="Oval 682"/>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4"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5"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6"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7"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8"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9"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0"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1"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2"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3"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4"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5"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6"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7"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8"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9" name="Oval 698"/>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0" name="Oval 699"/>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1" name="Oval 700"/>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2" name="Oval 701"/>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3" name="Oval 702"/>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4" name="Oval 703"/>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5" name="Oval 704"/>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6" name="Oval 705"/>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7" name="Oval 706"/>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8" name="Oval 707"/>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9" name="Oval 708"/>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0" name="Oval 709"/>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1" name="Oval 710"/>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2" name="Oval 711"/>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3"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5"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6"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7"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8"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9"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0"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1"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2"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4"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5"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6"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7"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8" name="Oval 727"/>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9" name="Oval 728"/>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0" name="Oval 729"/>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1" name="Oval 730"/>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2" name="Oval 731"/>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3" name="Oval 732"/>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4" name="Oval 733"/>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5" name="Oval 734"/>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6" name="Oval 735"/>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7" name="Oval 736"/>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8" name="Oval 737"/>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9" name="Oval 738"/>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0" name="Oval 739"/>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1" name="Oval 740"/>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2"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3"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4"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5"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6"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7"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8"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9"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0"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1"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2"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3"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4"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5"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6"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7" name="Oval 756"/>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8" name="Oval 757"/>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9" name="Oval 758"/>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0" name="Oval 759"/>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1" name="Oval 760"/>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2" name="Oval 761"/>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3" name="Oval 762"/>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4" name="Oval 763"/>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5" name="Oval 764"/>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6" name="Oval 765"/>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7" name="Oval 766"/>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8" name="Oval 767"/>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9" name="Oval 768"/>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0" name="Oval 769"/>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1"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2"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3"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4"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5"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6"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7"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8"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9"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0"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1"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2"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3"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4"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5"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6" name="Oval 785"/>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7" name="Oval 786"/>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8" name="Oval 787"/>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9" name="Oval 788"/>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0" name="Oval 789"/>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1" name="Oval 790"/>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2" name="Oval 791"/>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3" name="Oval 792"/>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4" name="Oval 793"/>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5" name="Oval 794"/>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6" name="Oval 795"/>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7" name="Oval 796"/>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8" name="Oval 797"/>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9" name="Oval 798"/>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0"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1"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2"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3"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4"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5"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6"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7"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8"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9"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0"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1"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2"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3"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4"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5" name="Oval 814"/>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6" name="Oval 815"/>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7" name="Oval 816"/>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8" name="Oval 817"/>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9" name="Oval 818"/>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0" name="Oval 819"/>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1" name="Oval 820"/>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2" name="Oval 821"/>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3" name="Oval 822"/>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4" name="Oval 823"/>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5" name="Oval 824"/>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6" name="Oval 825"/>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7" name="Oval 826"/>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8" name="Oval 827"/>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9"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0"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1"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2"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3"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4"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5"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6"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7"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8"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9"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0"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3"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4" name="Oval 843"/>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5" name="Oval 844"/>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6" name="Oval 845"/>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7" name="Oval 846"/>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8" name="Oval 847"/>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9" name="Oval 848"/>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0" name="Oval 849"/>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1" name="Oval 850"/>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2" name="Oval 851"/>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3" name="Oval 852"/>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4" name="Oval 853"/>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5" name="Oval 854"/>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6" name="Oval 855"/>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7" name="Oval 856"/>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8"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9"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0"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1"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2"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3"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4"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5"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6"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7"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8"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9"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0"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1"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2"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3" name="Oval 872"/>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4" name="Oval 873"/>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5" name="Oval 874"/>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6" name="Oval 875"/>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7" name="Oval 876"/>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8" name="Oval 877"/>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9" name="Oval 878"/>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0" name="Oval 879"/>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1" name="Oval 880"/>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2" name="Oval 881"/>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3" name="Oval 882"/>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4" name="Oval 883"/>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5" name="Oval 884"/>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6" name="Oval 885"/>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7"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8"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9"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0"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1"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2"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3"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4"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5"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6"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7"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8"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9"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0"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1"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2"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3" name="Oval 902"/>
          <p:cNvSpPr/>
          <p:nvPr/>
        </p:nvSpPr>
        <p:spPr>
          <a:xfrm>
            <a:off x="71204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4" name="Oval 903"/>
          <p:cNvSpPr/>
          <p:nvPr/>
        </p:nvSpPr>
        <p:spPr>
          <a:xfrm>
            <a:off x="3774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5" name="Oval 904"/>
          <p:cNvSpPr/>
          <p:nvPr/>
        </p:nvSpPr>
        <p:spPr>
          <a:xfrm>
            <a:off x="12203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6" name="Oval 905"/>
          <p:cNvSpPr/>
          <p:nvPr/>
        </p:nvSpPr>
        <p:spPr>
          <a:xfrm>
            <a:off x="20632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7" name="Oval 906"/>
          <p:cNvSpPr/>
          <p:nvPr/>
        </p:nvSpPr>
        <p:spPr>
          <a:xfrm>
            <a:off x="29060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8" name="Oval 907"/>
          <p:cNvSpPr/>
          <p:nvPr/>
        </p:nvSpPr>
        <p:spPr>
          <a:xfrm>
            <a:off x="37489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9" name="Oval 908"/>
          <p:cNvSpPr/>
          <p:nvPr/>
        </p:nvSpPr>
        <p:spPr>
          <a:xfrm>
            <a:off x="45918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0" name="Oval 909"/>
          <p:cNvSpPr/>
          <p:nvPr/>
        </p:nvSpPr>
        <p:spPr>
          <a:xfrm>
            <a:off x="54347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1" name="Oval 910"/>
          <p:cNvSpPr/>
          <p:nvPr/>
        </p:nvSpPr>
        <p:spPr>
          <a:xfrm>
            <a:off x="62776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2" name="Oval 911"/>
          <p:cNvSpPr/>
          <p:nvPr/>
        </p:nvSpPr>
        <p:spPr>
          <a:xfrm>
            <a:off x="88062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3" name="Oval 912"/>
          <p:cNvSpPr/>
          <p:nvPr/>
        </p:nvSpPr>
        <p:spPr>
          <a:xfrm>
            <a:off x="79633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4" name="Oval 913"/>
          <p:cNvSpPr/>
          <p:nvPr/>
        </p:nvSpPr>
        <p:spPr>
          <a:xfrm>
            <a:off x="104920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5" name="Oval 914"/>
          <p:cNvSpPr/>
          <p:nvPr/>
        </p:nvSpPr>
        <p:spPr>
          <a:xfrm>
            <a:off x="96491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6" name="Oval 915"/>
          <p:cNvSpPr/>
          <p:nvPr/>
        </p:nvSpPr>
        <p:spPr>
          <a:xfrm>
            <a:off x="113348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7" name="Oval 916"/>
          <p:cNvSpPr/>
          <p:nvPr/>
        </p:nvSpPr>
        <p:spPr>
          <a:xfrm>
            <a:off x="71204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8" name="Oval 917"/>
          <p:cNvSpPr/>
          <p:nvPr/>
        </p:nvSpPr>
        <p:spPr>
          <a:xfrm>
            <a:off x="3774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9" name="Oval 918"/>
          <p:cNvSpPr/>
          <p:nvPr/>
        </p:nvSpPr>
        <p:spPr>
          <a:xfrm>
            <a:off x="12203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0" name="Oval 919"/>
          <p:cNvSpPr/>
          <p:nvPr/>
        </p:nvSpPr>
        <p:spPr>
          <a:xfrm>
            <a:off x="20632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1" name="Oval 920"/>
          <p:cNvSpPr/>
          <p:nvPr/>
        </p:nvSpPr>
        <p:spPr>
          <a:xfrm>
            <a:off x="29060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2" name="Oval 921"/>
          <p:cNvSpPr/>
          <p:nvPr/>
        </p:nvSpPr>
        <p:spPr>
          <a:xfrm>
            <a:off x="37489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3" name="Oval 922"/>
          <p:cNvSpPr/>
          <p:nvPr/>
        </p:nvSpPr>
        <p:spPr>
          <a:xfrm>
            <a:off x="45918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4" name="Oval 923"/>
          <p:cNvSpPr/>
          <p:nvPr/>
        </p:nvSpPr>
        <p:spPr>
          <a:xfrm>
            <a:off x="54347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5" name="Oval 924"/>
          <p:cNvSpPr/>
          <p:nvPr/>
        </p:nvSpPr>
        <p:spPr>
          <a:xfrm>
            <a:off x="62776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6" name="Oval 925"/>
          <p:cNvSpPr/>
          <p:nvPr/>
        </p:nvSpPr>
        <p:spPr>
          <a:xfrm>
            <a:off x="88062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7" name="Oval 926"/>
          <p:cNvSpPr/>
          <p:nvPr/>
        </p:nvSpPr>
        <p:spPr>
          <a:xfrm>
            <a:off x="79633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8" name="Oval 927"/>
          <p:cNvSpPr/>
          <p:nvPr/>
        </p:nvSpPr>
        <p:spPr>
          <a:xfrm>
            <a:off x="104920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9" name="Oval 928"/>
          <p:cNvSpPr/>
          <p:nvPr/>
        </p:nvSpPr>
        <p:spPr>
          <a:xfrm>
            <a:off x="96491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0" name="Oval 929"/>
          <p:cNvSpPr/>
          <p:nvPr/>
        </p:nvSpPr>
        <p:spPr>
          <a:xfrm>
            <a:off x="113348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1" name="Oval 930"/>
          <p:cNvSpPr/>
          <p:nvPr/>
        </p:nvSpPr>
        <p:spPr>
          <a:xfrm>
            <a:off x="71204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2" name="Oval 931"/>
          <p:cNvSpPr/>
          <p:nvPr/>
        </p:nvSpPr>
        <p:spPr>
          <a:xfrm>
            <a:off x="3774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3" name="Oval 932"/>
          <p:cNvSpPr/>
          <p:nvPr/>
        </p:nvSpPr>
        <p:spPr>
          <a:xfrm>
            <a:off x="12203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4" name="Oval 933"/>
          <p:cNvSpPr/>
          <p:nvPr/>
        </p:nvSpPr>
        <p:spPr>
          <a:xfrm>
            <a:off x="20632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5" name="Oval 934"/>
          <p:cNvSpPr/>
          <p:nvPr/>
        </p:nvSpPr>
        <p:spPr>
          <a:xfrm>
            <a:off x="29060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6" name="Oval 935"/>
          <p:cNvSpPr/>
          <p:nvPr/>
        </p:nvSpPr>
        <p:spPr>
          <a:xfrm>
            <a:off x="37489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7" name="Oval 936"/>
          <p:cNvSpPr/>
          <p:nvPr/>
        </p:nvSpPr>
        <p:spPr>
          <a:xfrm>
            <a:off x="45918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8" name="Oval 937"/>
          <p:cNvSpPr/>
          <p:nvPr/>
        </p:nvSpPr>
        <p:spPr>
          <a:xfrm>
            <a:off x="54347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9" name="Oval 938"/>
          <p:cNvSpPr/>
          <p:nvPr/>
        </p:nvSpPr>
        <p:spPr>
          <a:xfrm>
            <a:off x="62776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0" name="Oval 939"/>
          <p:cNvSpPr/>
          <p:nvPr/>
        </p:nvSpPr>
        <p:spPr>
          <a:xfrm>
            <a:off x="88062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1" name="Oval 940"/>
          <p:cNvSpPr/>
          <p:nvPr/>
        </p:nvSpPr>
        <p:spPr>
          <a:xfrm>
            <a:off x="79633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2" name="Oval 941"/>
          <p:cNvSpPr/>
          <p:nvPr/>
        </p:nvSpPr>
        <p:spPr>
          <a:xfrm>
            <a:off x="104920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3" name="Oval 942"/>
          <p:cNvSpPr/>
          <p:nvPr/>
        </p:nvSpPr>
        <p:spPr>
          <a:xfrm>
            <a:off x="96491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4" name="Oval 943"/>
          <p:cNvSpPr/>
          <p:nvPr/>
        </p:nvSpPr>
        <p:spPr>
          <a:xfrm>
            <a:off x="113348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5" name="Oval 944"/>
          <p:cNvSpPr/>
          <p:nvPr/>
        </p:nvSpPr>
        <p:spPr>
          <a:xfrm>
            <a:off x="71204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6" name="Oval 945"/>
          <p:cNvSpPr/>
          <p:nvPr/>
        </p:nvSpPr>
        <p:spPr>
          <a:xfrm>
            <a:off x="3774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7" name="Oval 946"/>
          <p:cNvSpPr/>
          <p:nvPr/>
        </p:nvSpPr>
        <p:spPr>
          <a:xfrm>
            <a:off x="12203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8" name="Oval 947"/>
          <p:cNvSpPr/>
          <p:nvPr/>
        </p:nvSpPr>
        <p:spPr>
          <a:xfrm>
            <a:off x="20632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9" name="Oval 948"/>
          <p:cNvSpPr/>
          <p:nvPr/>
        </p:nvSpPr>
        <p:spPr>
          <a:xfrm>
            <a:off x="29060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0" name="Oval 949"/>
          <p:cNvSpPr/>
          <p:nvPr/>
        </p:nvSpPr>
        <p:spPr>
          <a:xfrm>
            <a:off x="37489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1" name="Oval 950"/>
          <p:cNvSpPr/>
          <p:nvPr/>
        </p:nvSpPr>
        <p:spPr>
          <a:xfrm>
            <a:off x="45918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2" name="Oval 951"/>
          <p:cNvSpPr/>
          <p:nvPr/>
        </p:nvSpPr>
        <p:spPr>
          <a:xfrm>
            <a:off x="54347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3" name="Oval 952"/>
          <p:cNvSpPr/>
          <p:nvPr/>
        </p:nvSpPr>
        <p:spPr>
          <a:xfrm>
            <a:off x="62776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4" name="Oval 953"/>
          <p:cNvSpPr/>
          <p:nvPr/>
        </p:nvSpPr>
        <p:spPr>
          <a:xfrm>
            <a:off x="88062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5" name="Oval 954"/>
          <p:cNvSpPr/>
          <p:nvPr/>
        </p:nvSpPr>
        <p:spPr>
          <a:xfrm>
            <a:off x="79633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6" name="Oval 955"/>
          <p:cNvSpPr/>
          <p:nvPr/>
        </p:nvSpPr>
        <p:spPr>
          <a:xfrm>
            <a:off x="104920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7" name="Oval 956"/>
          <p:cNvSpPr/>
          <p:nvPr/>
        </p:nvSpPr>
        <p:spPr>
          <a:xfrm>
            <a:off x="96491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8" name="Oval 957"/>
          <p:cNvSpPr/>
          <p:nvPr/>
        </p:nvSpPr>
        <p:spPr>
          <a:xfrm>
            <a:off x="113348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9" name="Oval 958"/>
          <p:cNvSpPr/>
          <p:nvPr/>
        </p:nvSpPr>
        <p:spPr>
          <a:xfrm>
            <a:off x="71204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0" name="Oval 959"/>
          <p:cNvSpPr/>
          <p:nvPr/>
        </p:nvSpPr>
        <p:spPr>
          <a:xfrm>
            <a:off x="3774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1" name="Oval 960"/>
          <p:cNvSpPr/>
          <p:nvPr/>
        </p:nvSpPr>
        <p:spPr>
          <a:xfrm>
            <a:off x="12203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2" name="Oval 961"/>
          <p:cNvSpPr/>
          <p:nvPr/>
        </p:nvSpPr>
        <p:spPr>
          <a:xfrm>
            <a:off x="20632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3" name="Oval 962"/>
          <p:cNvSpPr/>
          <p:nvPr/>
        </p:nvSpPr>
        <p:spPr>
          <a:xfrm>
            <a:off x="29060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4" name="Oval 963"/>
          <p:cNvSpPr/>
          <p:nvPr/>
        </p:nvSpPr>
        <p:spPr>
          <a:xfrm>
            <a:off x="37489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5" name="Oval 964"/>
          <p:cNvSpPr/>
          <p:nvPr/>
        </p:nvSpPr>
        <p:spPr>
          <a:xfrm>
            <a:off x="45918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6" name="Oval 965"/>
          <p:cNvSpPr/>
          <p:nvPr/>
        </p:nvSpPr>
        <p:spPr>
          <a:xfrm>
            <a:off x="54347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7" name="Oval 966"/>
          <p:cNvSpPr/>
          <p:nvPr/>
        </p:nvSpPr>
        <p:spPr>
          <a:xfrm>
            <a:off x="62776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8" name="Oval 967"/>
          <p:cNvSpPr/>
          <p:nvPr/>
        </p:nvSpPr>
        <p:spPr>
          <a:xfrm>
            <a:off x="88062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9" name="Oval 968"/>
          <p:cNvSpPr/>
          <p:nvPr/>
        </p:nvSpPr>
        <p:spPr>
          <a:xfrm>
            <a:off x="79633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0" name="Oval 969"/>
          <p:cNvSpPr/>
          <p:nvPr/>
        </p:nvSpPr>
        <p:spPr>
          <a:xfrm>
            <a:off x="104920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1" name="Oval 970"/>
          <p:cNvSpPr/>
          <p:nvPr/>
        </p:nvSpPr>
        <p:spPr>
          <a:xfrm>
            <a:off x="96491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2" name="Oval 971"/>
          <p:cNvSpPr/>
          <p:nvPr/>
        </p:nvSpPr>
        <p:spPr>
          <a:xfrm>
            <a:off x="113348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tIns="45720" rIns="91440" bIns="4572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AFAA1D-5A51-41EE-A092-C9E8EE681607}" type="datetimeFigureOut">
              <a:rPr lang="en-US" smtClean="0"/>
              <a:t>2/24/2016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F857D6-9C10-42B5-B08C-826A2120A9CA}" type="slidenum">
              <a:rPr lang="en-US" smtClean="0"/>
              <a:t>‹#›</a:t>
            </a:fld>
            <a:endParaRPr lang="en-US"/>
          </a:p>
        </p:txBody>
      </p:sp>
      <p:cxnSp>
        <p:nvCxnSpPr>
          <p:cNvPr id="8" name="Straight Connector 7"/>
          <p:cNvCxnSpPr/>
          <p:nvPr/>
        </p:nvCxnSpPr>
        <p:spPr>
          <a:xfrm flipV="1">
            <a:off x="8386842" y="5264106"/>
            <a:ext cx="0" cy="9144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1092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8AFAA1D-5A51-41EE-A092-C9E8EE681607}" type="datetimeFigureOut">
              <a:rPr lang="en-US" smtClean="0"/>
              <a:t>2/24/2016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F857D6-9C10-42B5-B08C-826A2120A9CA}" type="slidenum">
              <a:rPr lang="en-US" smtClean="0"/>
              <a:t>‹#›</a:t>
            </a:fld>
            <a:endParaRPr lang="en-US"/>
          </a:p>
        </p:txBody>
      </p:sp>
    </p:spTree>
    <p:extLst>
      <p:ext uri="{BB962C8B-B14F-4D97-AF65-F5344CB8AC3E}">
        <p14:creationId xmlns:p14="http://schemas.microsoft.com/office/powerpoint/2010/main" val="42353468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3"/>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5989320"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8AFAA1D-5A51-41EE-A092-C9E8EE681607}" type="datetimeFigureOut">
              <a:rPr lang="en-US" smtClean="0"/>
              <a:t>2/24/2016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F857D6-9C10-42B5-B08C-826A2120A9CA}" type="slidenum">
              <a:rPr lang="en-US" smtClean="0"/>
              <a:t>‹#›</a:t>
            </a:fld>
            <a:endParaRPr lang="en-US"/>
          </a:p>
        </p:txBody>
      </p:sp>
    </p:spTree>
    <p:extLst>
      <p:ext uri="{BB962C8B-B14F-4D97-AF65-F5344CB8AC3E}">
        <p14:creationId xmlns:p14="http://schemas.microsoft.com/office/powerpoint/2010/main" val="2078356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8AFAA1D-5A51-41EE-A092-C9E8EE681607}" type="datetimeFigureOut">
              <a:rPr lang="en-US" smtClean="0"/>
              <a:t>2/24/2016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F857D6-9C10-42B5-B08C-826A2120A9CA}" type="slidenum">
              <a:rPr lang="en-US" smtClean="0"/>
              <a:t>‹#›</a:t>
            </a:fld>
            <a:endParaRPr lang="en-US"/>
          </a:p>
        </p:txBody>
      </p:sp>
    </p:spTree>
    <p:extLst>
      <p:ext uri="{BB962C8B-B14F-4D97-AF65-F5344CB8AC3E}">
        <p14:creationId xmlns:p14="http://schemas.microsoft.com/office/powerpoint/2010/main" val="3757254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AFAA1D-5A51-41EE-A092-C9E8EE681607}" type="datetimeFigureOut">
              <a:rPr lang="en-US" smtClean="0"/>
              <a:t>2/24/2016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FF857D6-9C10-42B5-B08C-826A2120A9CA}" type="slidenum">
              <a:rPr lang="en-US" smtClean="0"/>
              <a:t>‹#›</a:t>
            </a:fld>
            <a:endParaRPr lang="en-US"/>
          </a:p>
        </p:txBody>
      </p:sp>
    </p:spTree>
    <p:extLst>
      <p:ext uri="{BB962C8B-B14F-4D97-AF65-F5344CB8AC3E}">
        <p14:creationId xmlns:p14="http://schemas.microsoft.com/office/powerpoint/2010/main" val="36702875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AFAA1D-5A51-41EE-A092-C9E8EE681607}" type="datetimeFigureOut">
              <a:rPr lang="en-US" smtClean="0"/>
              <a:t>2/24/2016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F857D6-9C10-42B5-B08C-826A2120A9CA}" type="slidenum">
              <a:rPr lang="en-US" smtClean="0"/>
              <a:t>‹#›</a:t>
            </a:fld>
            <a:endParaRPr lang="en-US"/>
          </a:p>
        </p:txBody>
      </p:sp>
    </p:spTree>
    <p:extLst>
      <p:ext uri="{BB962C8B-B14F-4D97-AF65-F5344CB8AC3E}">
        <p14:creationId xmlns:p14="http://schemas.microsoft.com/office/powerpoint/2010/main" val="1040010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3">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AFAA1D-5A51-41EE-A092-C9E8EE681607}" type="datetimeFigureOut">
              <a:rPr lang="en-US" smtClean="0"/>
              <a:t>2/24/2016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F857D6-9C10-42B5-B08C-826A2120A9CA}" type="slidenum">
              <a:rPr lang="en-US" smtClean="0"/>
              <a:t>‹#›</a:t>
            </a:fld>
            <a:endParaRPr lang="en-US"/>
          </a:p>
        </p:txBody>
      </p:sp>
      <p:cxnSp>
        <p:nvCxnSpPr>
          <p:cNvPr id="9" name="Straight Connector 8"/>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8304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68AFAA1D-5A51-41EE-A092-C9E8EE681607}" type="datetimeFigureOut">
              <a:rPr lang="en-US" smtClean="0"/>
              <a:t>2/24/2016</a:t>
            </a:fld>
            <a:endParaRPr lang="en-US"/>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8FF857D6-9C10-42B5-B08C-826A2120A9CA}"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268626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Reconstruction and Western Frontier Vocabulary </a:t>
            </a:r>
            <a:r>
              <a:rPr lang="en-US" dirty="0" err="1" smtClean="0"/>
              <a:t>Bellringer</a:t>
            </a:r>
            <a:endParaRPr lang="en-US" dirty="0"/>
          </a:p>
        </p:txBody>
      </p:sp>
      <p:sp>
        <p:nvSpPr>
          <p:cNvPr id="3" name="Subtitle 2"/>
          <p:cNvSpPr>
            <a:spLocks noGrp="1"/>
          </p:cNvSpPr>
          <p:nvPr>
            <p:ph type="subTitle" idx="1"/>
          </p:nvPr>
        </p:nvSpPr>
        <p:spPr/>
        <p:txBody>
          <a:bodyPr/>
          <a:lstStyle/>
          <a:p>
            <a:r>
              <a:rPr lang="en-US" dirty="0" smtClean="0"/>
              <a:t>Vocabulary Terms and Analysis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4296" y="123734"/>
            <a:ext cx="8383411" cy="4346666"/>
          </a:xfrm>
          <a:prstGeom prst="rect">
            <a:avLst/>
          </a:prstGeom>
        </p:spPr>
      </p:pic>
    </p:spTree>
    <p:extLst>
      <p:ext uri="{BB962C8B-B14F-4D97-AF65-F5344CB8AC3E}">
        <p14:creationId xmlns:p14="http://schemas.microsoft.com/office/powerpoint/2010/main" val="35808401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 segregation</a:t>
            </a:r>
            <a:endParaRPr lang="en-US" dirty="0"/>
          </a:p>
        </p:txBody>
      </p:sp>
      <p:sp>
        <p:nvSpPr>
          <p:cNvPr id="3" name="Content Placeholder 2"/>
          <p:cNvSpPr>
            <a:spLocks noGrp="1"/>
          </p:cNvSpPr>
          <p:nvPr>
            <p:ph sz="half" idx="1"/>
          </p:nvPr>
        </p:nvSpPr>
        <p:spPr/>
        <p:txBody>
          <a:bodyPr/>
          <a:lstStyle/>
          <a:p>
            <a:r>
              <a:rPr lang="en-US" dirty="0"/>
              <a:t>Laws which enforced segregation in the South were called this – after an racist and bigoted comedy routine used to mock African-Americans. </a:t>
            </a:r>
            <a:endParaRPr lang="en-US" dirty="0" smtClean="0"/>
          </a:p>
          <a:p>
            <a:r>
              <a:rPr lang="en-US" dirty="0" smtClean="0"/>
              <a:t>Among the places which were segregated in the south: restrooms, water fountains, bussing services, government buildings, and eventually, schools.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915819" y="1524000"/>
            <a:ext cx="5425016" cy="4068762"/>
          </a:xfrm>
        </p:spPr>
      </p:pic>
    </p:spTree>
    <p:extLst>
      <p:ext uri="{BB962C8B-B14F-4D97-AF65-F5344CB8AC3E}">
        <p14:creationId xmlns:p14="http://schemas.microsoft.com/office/powerpoint/2010/main" val="6538568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 The Comstock lode</a:t>
            </a:r>
            <a:endParaRPr lang="en-US" dirty="0"/>
          </a:p>
        </p:txBody>
      </p:sp>
      <p:sp>
        <p:nvSpPr>
          <p:cNvPr id="3" name="Content Placeholder 2"/>
          <p:cNvSpPr>
            <a:spLocks noGrp="1"/>
          </p:cNvSpPr>
          <p:nvPr>
            <p:ph sz="half" idx="1"/>
          </p:nvPr>
        </p:nvSpPr>
        <p:spPr>
          <a:xfrm>
            <a:off x="1024128" y="1841500"/>
            <a:ext cx="4754880" cy="4467860"/>
          </a:xfrm>
        </p:spPr>
        <p:txBody>
          <a:bodyPr/>
          <a:lstStyle/>
          <a:p>
            <a:r>
              <a:rPr lang="en-US" dirty="0"/>
              <a:t>Discovered by an Irish immigrant and sold to a mining company for far less than its actual value, this mine produced over $300 Million in gold and silver</a:t>
            </a:r>
            <a:r>
              <a:rPr lang="en-US" dirty="0" smtClean="0"/>
              <a:t>. </a:t>
            </a:r>
          </a:p>
          <a:p>
            <a:r>
              <a:rPr lang="en-US" dirty="0" smtClean="0"/>
              <a:t>The town of Virginia City, Nevada was born over the Comstock Lode and remained a thriving “boomtown” for decades until the gold and silver mines ran out of ore.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884164" y="1092200"/>
            <a:ext cx="6146696" cy="4729552"/>
          </a:xfrm>
        </p:spPr>
      </p:pic>
    </p:spTree>
    <p:extLst>
      <p:ext uri="{BB962C8B-B14F-4D97-AF65-F5344CB8AC3E}">
        <p14:creationId xmlns:p14="http://schemas.microsoft.com/office/powerpoint/2010/main" val="35615067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 Literacy tests</a:t>
            </a:r>
            <a:endParaRPr lang="en-US" dirty="0"/>
          </a:p>
        </p:txBody>
      </p:sp>
      <p:sp>
        <p:nvSpPr>
          <p:cNvPr id="3" name="Content Placeholder 2"/>
          <p:cNvSpPr>
            <a:spLocks noGrp="1"/>
          </p:cNvSpPr>
          <p:nvPr>
            <p:ph sz="half" idx="1"/>
          </p:nvPr>
        </p:nvSpPr>
        <p:spPr/>
        <p:txBody>
          <a:bodyPr/>
          <a:lstStyle/>
          <a:p>
            <a:r>
              <a:rPr lang="en-US" dirty="0"/>
              <a:t>These were used to prevent uneducated African-Americans (and Southern whites) from voting in national elections. </a:t>
            </a:r>
          </a:p>
          <a:p>
            <a:r>
              <a:rPr lang="en-US" dirty="0" smtClean="0"/>
              <a:t>Indeed, they were also used to prevent well educated people from voting – if they happened to be African-American.  Most literacy tests were administered by a voter registrar who might ask extraordinarily difficult questions to African-American voters – until they were dismissed.</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979772" y="431800"/>
            <a:ext cx="4053052" cy="5876925"/>
          </a:xfrm>
        </p:spPr>
      </p:pic>
    </p:spTree>
    <p:extLst>
      <p:ext uri="{BB962C8B-B14F-4D97-AF65-F5344CB8AC3E}">
        <p14:creationId xmlns:p14="http://schemas.microsoft.com/office/powerpoint/2010/main" val="2840044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  The Chinese Exclusion Act</a:t>
            </a:r>
            <a:endParaRPr lang="en-US" dirty="0"/>
          </a:p>
        </p:txBody>
      </p:sp>
      <p:sp>
        <p:nvSpPr>
          <p:cNvPr id="3" name="Content Placeholder 2"/>
          <p:cNvSpPr>
            <a:spLocks noGrp="1"/>
          </p:cNvSpPr>
          <p:nvPr>
            <p:ph sz="half" idx="1"/>
          </p:nvPr>
        </p:nvSpPr>
        <p:spPr/>
        <p:txBody>
          <a:bodyPr/>
          <a:lstStyle/>
          <a:p>
            <a:r>
              <a:rPr lang="en-US" dirty="0"/>
              <a:t>This law, passed in the early 1880s, forbid immigration to the United States from China. </a:t>
            </a:r>
            <a:endParaRPr lang="en-US" dirty="0" smtClean="0"/>
          </a:p>
          <a:p>
            <a:r>
              <a:rPr lang="en-US" dirty="0" smtClean="0"/>
              <a:t>Chinese workers were one of the first groups targeted by Congress in order to restrict immigration to the United States.  The feeling was that if too many Chinese workers arrived, they would take jobs and premium land away from white settlers.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28185" y="1899090"/>
            <a:ext cx="4908115" cy="4409635"/>
          </a:xfrm>
        </p:spPr>
      </p:pic>
    </p:spTree>
    <p:extLst>
      <p:ext uri="{BB962C8B-B14F-4D97-AF65-F5344CB8AC3E}">
        <p14:creationId xmlns:p14="http://schemas.microsoft.com/office/powerpoint/2010/main" val="15691888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 “</a:t>
            </a:r>
            <a:r>
              <a:rPr lang="en-US" dirty="0" err="1" smtClean="0"/>
              <a:t>exodusters</a:t>
            </a:r>
            <a:r>
              <a:rPr lang="en-US" dirty="0" smtClean="0"/>
              <a:t>” </a:t>
            </a:r>
            <a:endParaRPr lang="en-US" dirty="0"/>
          </a:p>
        </p:txBody>
      </p:sp>
      <p:sp>
        <p:nvSpPr>
          <p:cNvPr id="3" name="Content Placeholder 2"/>
          <p:cNvSpPr>
            <a:spLocks noGrp="1"/>
          </p:cNvSpPr>
          <p:nvPr>
            <p:ph sz="half" idx="1"/>
          </p:nvPr>
        </p:nvSpPr>
        <p:spPr/>
        <p:txBody>
          <a:bodyPr/>
          <a:lstStyle/>
          <a:p>
            <a:r>
              <a:rPr lang="en-US" dirty="0"/>
              <a:t>Freedmen who left the South, crossed the Mississippi and lived in the dusty, desert-like prairie of the Great Plains were called this – their lives ran similarly to the Israelites who escaped Egypt. </a:t>
            </a:r>
            <a:endParaRPr lang="en-US" dirty="0" smtClean="0"/>
          </a:p>
          <a:p>
            <a:r>
              <a:rPr lang="en-US" dirty="0" smtClean="0"/>
              <a:t>Many African-Americans feared that their neighbors were so hostile to them in the South that their only option was to move away to the West.  </a:t>
            </a:r>
          </a:p>
          <a:p>
            <a:r>
              <a:rPr lang="en-US" dirty="0" smtClean="0"/>
              <a:t>Using the Homestead Act, large acreages were available.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501079" y="585216"/>
            <a:ext cx="4550492" cy="5723509"/>
          </a:xfrm>
        </p:spPr>
      </p:pic>
    </p:spTree>
    <p:extLst>
      <p:ext uri="{BB962C8B-B14F-4D97-AF65-F5344CB8AC3E}">
        <p14:creationId xmlns:p14="http://schemas.microsoft.com/office/powerpoint/2010/main" val="22361155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 Vigilantes</a:t>
            </a:r>
            <a:endParaRPr lang="en-US" dirty="0"/>
          </a:p>
        </p:txBody>
      </p:sp>
      <p:sp>
        <p:nvSpPr>
          <p:cNvPr id="3" name="Content Placeholder 2"/>
          <p:cNvSpPr>
            <a:spLocks noGrp="1"/>
          </p:cNvSpPr>
          <p:nvPr>
            <p:ph sz="half" idx="1"/>
          </p:nvPr>
        </p:nvSpPr>
        <p:spPr/>
        <p:txBody>
          <a:bodyPr/>
          <a:lstStyle/>
          <a:p>
            <a:r>
              <a:rPr lang="en-US" dirty="0"/>
              <a:t>Men who took the law into their own hands and punished criminals – often violently – without the benefit of a judge and jury or trial!</a:t>
            </a:r>
          </a:p>
          <a:p>
            <a:r>
              <a:rPr lang="en-US" dirty="0" smtClean="0"/>
              <a:t>Vigilante justice was administered rapidly and without any legal backing. Horse thieves and robbers beware!</a:t>
            </a:r>
          </a:p>
          <a:p>
            <a:r>
              <a:rPr lang="en-US" dirty="0" smtClean="0"/>
              <a:t>Unfortunately, there were bound to be occasions when mistakes were made and the miscarriage of justice resulted in innocent men dying.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884164" y="684276"/>
            <a:ext cx="5720423" cy="5625084"/>
          </a:xfrm>
        </p:spPr>
      </p:pic>
    </p:spTree>
    <p:extLst>
      <p:ext uri="{BB962C8B-B14F-4D97-AF65-F5344CB8AC3E}">
        <p14:creationId xmlns:p14="http://schemas.microsoft.com/office/powerpoint/2010/main" val="5949412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  “Jim Crow” Laws</a:t>
            </a:r>
            <a:endParaRPr lang="en-US" dirty="0"/>
          </a:p>
        </p:txBody>
      </p:sp>
      <p:sp>
        <p:nvSpPr>
          <p:cNvPr id="3" name="Content Placeholder 2"/>
          <p:cNvSpPr>
            <a:spLocks noGrp="1"/>
          </p:cNvSpPr>
          <p:nvPr>
            <p:ph sz="half" idx="1"/>
          </p:nvPr>
        </p:nvSpPr>
        <p:spPr/>
        <p:txBody>
          <a:bodyPr>
            <a:normAutofit fontScale="92500" lnSpcReduction="20000"/>
          </a:bodyPr>
          <a:lstStyle/>
          <a:p>
            <a:r>
              <a:rPr lang="en-US" dirty="0"/>
              <a:t>Laws which enforced segregation in the South were called this – after an racist and bigoted comedy routine used to mock African-Americans. The separation of the races in all public places – including water fountains, restaurants, schools, and transportation systems. </a:t>
            </a:r>
          </a:p>
          <a:p>
            <a:r>
              <a:rPr lang="en-US" dirty="0"/>
              <a:t>These laws persisted in the South well into the 1960s, despite a series of Supreme Court decisions which made the laws unconstitutional.  </a:t>
            </a:r>
          </a:p>
          <a:p>
            <a:r>
              <a:rPr lang="en-US" dirty="0"/>
              <a:t>“Jim Crow” was an old, racist comedy routine which white performers would put on – wearing “blackface” and behaving foolishly to entertain white audiences. </a:t>
            </a:r>
          </a:p>
          <a:p>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785675" y="585216"/>
            <a:ext cx="4243243" cy="5917184"/>
          </a:xfrm>
        </p:spPr>
      </p:pic>
    </p:spTree>
    <p:extLst>
      <p:ext uri="{BB962C8B-B14F-4D97-AF65-F5344CB8AC3E}">
        <p14:creationId xmlns:p14="http://schemas.microsoft.com/office/powerpoint/2010/main" val="22909837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Organizing the vocabulary	</a:t>
            </a:r>
            <a:endParaRPr lang="en-US" dirty="0"/>
          </a:p>
        </p:txBody>
      </p:sp>
      <p:sp>
        <p:nvSpPr>
          <p:cNvPr id="6" name="Text Placeholder 5"/>
          <p:cNvSpPr>
            <a:spLocks noGrp="1"/>
          </p:cNvSpPr>
          <p:nvPr>
            <p:ph type="body" idx="1"/>
          </p:nvPr>
        </p:nvSpPr>
        <p:spPr/>
        <p:txBody>
          <a:bodyPr>
            <a:normAutofit lnSpcReduction="10000"/>
          </a:bodyPr>
          <a:lstStyle/>
          <a:p>
            <a:r>
              <a:rPr lang="en-US" dirty="0" smtClean="0"/>
              <a:t>Segregation and “Jim Crow” </a:t>
            </a:r>
          </a:p>
          <a:p>
            <a:endParaRPr lang="en-US" dirty="0"/>
          </a:p>
          <a:p>
            <a:r>
              <a:rPr lang="en-US" dirty="0" smtClean="0"/>
              <a:t>Diversity and Discrimination</a:t>
            </a:r>
          </a:p>
          <a:p>
            <a:endParaRPr lang="en-US" dirty="0"/>
          </a:p>
          <a:p>
            <a:r>
              <a:rPr lang="en-US" dirty="0" smtClean="0"/>
              <a:t>Outliers</a:t>
            </a:r>
            <a:endParaRPr lang="en-US" dirty="0"/>
          </a:p>
        </p:txBody>
      </p:sp>
    </p:spTree>
    <p:extLst>
      <p:ext uri="{BB962C8B-B14F-4D97-AF65-F5344CB8AC3E}">
        <p14:creationId xmlns:p14="http://schemas.microsoft.com/office/powerpoint/2010/main" val="9933573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Segregation and “Jim Crow” vocabulary</a:t>
            </a:r>
            <a:endParaRPr lang="en-US" dirty="0"/>
          </a:p>
        </p:txBody>
      </p:sp>
      <p:sp>
        <p:nvSpPr>
          <p:cNvPr id="5" name="Content Placeholder 4"/>
          <p:cNvSpPr>
            <a:spLocks noGrp="1"/>
          </p:cNvSpPr>
          <p:nvPr>
            <p:ph idx="1"/>
          </p:nvPr>
        </p:nvSpPr>
        <p:spPr/>
        <p:txBody>
          <a:bodyPr/>
          <a:lstStyle/>
          <a:p>
            <a:r>
              <a:rPr lang="en-US" i="1" dirty="0" smtClean="0"/>
              <a:t>	</a:t>
            </a:r>
            <a:r>
              <a:rPr lang="en-US" dirty="0" smtClean="0"/>
              <a:t>	</a:t>
            </a:r>
          </a:p>
          <a:p>
            <a:r>
              <a:rPr lang="en-US" dirty="0" smtClean="0"/>
              <a:t>Chinese Exclusion Act		Segregation		</a:t>
            </a:r>
            <a:r>
              <a:rPr lang="en-US" i="1" dirty="0" smtClean="0"/>
              <a:t>Plessy </a:t>
            </a:r>
            <a:r>
              <a:rPr lang="en-US" i="1" dirty="0"/>
              <a:t>V. Ferguson</a:t>
            </a:r>
            <a:endParaRPr lang="en-US" dirty="0" smtClean="0"/>
          </a:p>
          <a:p>
            <a:endParaRPr lang="en-US" dirty="0" smtClean="0"/>
          </a:p>
          <a:p>
            <a:r>
              <a:rPr lang="en-US" dirty="0" smtClean="0"/>
              <a:t>“Jim Crow” Laws		Ku Klux Klan		Literacy Tests</a:t>
            </a:r>
          </a:p>
          <a:p>
            <a:endParaRPr lang="en-US" dirty="0"/>
          </a:p>
          <a:p>
            <a:endParaRPr lang="en-US" dirty="0"/>
          </a:p>
        </p:txBody>
      </p:sp>
    </p:spTree>
    <p:extLst>
      <p:ext uri="{BB962C8B-B14F-4D97-AF65-F5344CB8AC3E}">
        <p14:creationId xmlns:p14="http://schemas.microsoft.com/office/powerpoint/2010/main" val="32693938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Diversity and Discrimination in the West</a:t>
            </a:r>
            <a:endParaRPr lang="en-US" dirty="0"/>
          </a:p>
        </p:txBody>
      </p:sp>
      <p:sp>
        <p:nvSpPr>
          <p:cNvPr id="3" name="Content Placeholder 2"/>
          <p:cNvSpPr>
            <a:spLocks noGrp="1"/>
          </p:cNvSpPr>
          <p:nvPr>
            <p:ph idx="1"/>
          </p:nvPr>
        </p:nvSpPr>
        <p:spPr/>
        <p:txBody>
          <a:bodyPr/>
          <a:lstStyle/>
          <a:p>
            <a:r>
              <a:rPr lang="en-US" dirty="0" smtClean="0"/>
              <a:t>Chinese Exclusion Act		Vigilantes		Central Pacific Railroad</a:t>
            </a:r>
          </a:p>
          <a:p>
            <a:endParaRPr lang="en-US" dirty="0"/>
          </a:p>
          <a:p>
            <a:r>
              <a:rPr lang="en-US" dirty="0" smtClean="0"/>
              <a:t>Vaqueros 			“</a:t>
            </a:r>
            <a:r>
              <a:rPr lang="en-US" dirty="0" err="1" smtClean="0"/>
              <a:t>Exodusters</a:t>
            </a:r>
            <a:r>
              <a:rPr lang="en-US" dirty="0" smtClean="0"/>
              <a:t>” 		Reservations </a:t>
            </a:r>
          </a:p>
          <a:p>
            <a:endParaRPr lang="en-US" dirty="0"/>
          </a:p>
          <a:p>
            <a:r>
              <a:rPr lang="en-US" dirty="0" smtClean="0"/>
              <a:t>Woman’s Suffrage		</a:t>
            </a:r>
            <a:endParaRPr lang="en-US" dirty="0"/>
          </a:p>
        </p:txBody>
      </p:sp>
    </p:spTree>
    <p:extLst>
      <p:ext uri="{BB962C8B-B14F-4D97-AF65-F5344CB8AC3E}">
        <p14:creationId xmlns:p14="http://schemas.microsoft.com/office/powerpoint/2010/main" val="1891512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4127" y="547116"/>
            <a:ext cx="9720072" cy="1499616"/>
          </a:xfrm>
        </p:spPr>
        <p:txBody>
          <a:bodyPr/>
          <a:lstStyle/>
          <a:p>
            <a:r>
              <a:rPr lang="en-US" dirty="0" smtClean="0"/>
              <a:t>H. vaqueros</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24127" y="1938336"/>
            <a:ext cx="5828031" cy="4371023"/>
          </a:xfrm>
        </p:spPr>
      </p:pic>
      <p:sp>
        <p:nvSpPr>
          <p:cNvPr id="4" name="Content Placeholder 3"/>
          <p:cNvSpPr>
            <a:spLocks noGrp="1"/>
          </p:cNvSpPr>
          <p:nvPr>
            <p:ph sz="half" idx="2"/>
          </p:nvPr>
        </p:nvSpPr>
        <p:spPr>
          <a:xfrm>
            <a:off x="7023100" y="1938336"/>
            <a:ext cx="4749800" cy="4371024"/>
          </a:xfrm>
        </p:spPr>
        <p:txBody>
          <a:bodyPr>
            <a:normAutofit fontScale="92500" lnSpcReduction="20000"/>
          </a:bodyPr>
          <a:lstStyle/>
          <a:p>
            <a:r>
              <a:rPr lang="en-US" sz="3200" dirty="0"/>
              <a:t>The cowboy’s lifestyle and methods were borrowed from the Spanish-speaking cultures in the Southwest; Spanish-speaking Mexican cattle men were </a:t>
            </a:r>
            <a:r>
              <a:rPr lang="en-US" sz="3200" dirty="0" smtClean="0"/>
              <a:t>called vaqueros. It is important to recall that many Spanish speaking Americans had entered the United States when the boundaries between Mexico and the US changed following the Mexican American War.  </a:t>
            </a:r>
            <a:endParaRPr lang="en-US" sz="3200" dirty="0"/>
          </a:p>
        </p:txBody>
      </p:sp>
    </p:spTree>
    <p:extLst>
      <p:ext uri="{BB962C8B-B14F-4D97-AF65-F5344CB8AC3E}">
        <p14:creationId xmlns:p14="http://schemas.microsoft.com/office/powerpoint/2010/main" val="14308902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Outliers – Neutral vocabulary</a:t>
            </a:r>
            <a:endParaRPr lang="en-US" dirty="0"/>
          </a:p>
        </p:txBody>
      </p:sp>
      <p:sp>
        <p:nvSpPr>
          <p:cNvPr id="3" name="Content Placeholder 2"/>
          <p:cNvSpPr>
            <a:spLocks noGrp="1"/>
          </p:cNvSpPr>
          <p:nvPr>
            <p:ph idx="1"/>
          </p:nvPr>
        </p:nvSpPr>
        <p:spPr/>
        <p:txBody>
          <a:bodyPr/>
          <a:lstStyle/>
          <a:p>
            <a:r>
              <a:rPr lang="en-US" dirty="0" smtClean="0"/>
              <a:t>“The Frontier” 			Barbed Wire			The Comstock Lode</a:t>
            </a:r>
            <a:endParaRPr lang="en-US" dirty="0"/>
          </a:p>
        </p:txBody>
      </p:sp>
    </p:spTree>
    <p:extLst>
      <p:ext uri="{BB962C8B-B14F-4D97-AF65-F5344CB8AC3E}">
        <p14:creationId xmlns:p14="http://schemas.microsoft.com/office/powerpoint/2010/main" val="3474978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lgn="l"/>
            <a:r>
              <a:rPr lang="en-US" dirty="0" smtClean="0"/>
              <a:t>Which society is more Just – the Segregated South, or the Western Frontier of the late 19</a:t>
            </a:r>
            <a:r>
              <a:rPr lang="en-US" baseline="30000" dirty="0" smtClean="0"/>
              <a:t>th</a:t>
            </a:r>
            <a:r>
              <a:rPr lang="en-US" dirty="0" smtClean="0"/>
              <a:t> Century? </a:t>
            </a:r>
            <a:endParaRPr lang="en-US" dirty="0"/>
          </a:p>
        </p:txBody>
      </p:sp>
      <p:sp>
        <p:nvSpPr>
          <p:cNvPr id="5" name="Text Placeholder 4"/>
          <p:cNvSpPr>
            <a:spLocks noGrp="1"/>
          </p:cNvSpPr>
          <p:nvPr>
            <p:ph type="body" idx="1"/>
          </p:nvPr>
        </p:nvSpPr>
        <p:spPr/>
        <p:txBody>
          <a:bodyPr/>
          <a:lstStyle/>
          <a:p>
            <a:endParaRPr lang="en-US"/>
          </a:p>
        </p:txBody>
      </p:sp>
      <p:pic>
        <p:nvPicPr>
          <p:cNvPr id="2" name="Picture 1"/>
          <p:cNvPicPr>
            <a:picLocks noChangeAspect="1"/>
          </p:cNvPicPr>
          <p:nvPr/>
        </p:nvPicPr>
        <p:blipFill>
          <a:blip r:embed="rId2"/>
          <a:stretch>
            <a:fillRect/>
          </a:stretch>
        </p:blipFill>
        <p:spPr>
          <a:xfrm>
            <a:off x="457200" y="298449"/>
            <a:ext cx="3200400" cy="3963947"/>
          </a:xfrm>
          <a:prstGeom prst="rect">
            <a:avLst/>
          </a:prstGeom>
        </p:spPr>
      </p:pic>
      <p:pic>
        <p:nvPicPr>
          <p:cNvPr id="1026" name="Picture 2" descr="http://s3.amazonaws.com/dk-production/images/22185/large/BeckBuffaloRemingtonCanteen.gif?136268723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05275" y="298449"/>
            <a:ext cx="3836076" cy="396394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2"/>
          <a:stretch>
            <a:fillRect/>
          </a:stretch>
        </p:blipFill>
        <p:spPr>
          <a:xfrm>
            <a:off x="8389026" y="298449"/>
            <a:ext cx="3200400" cy="3963947"/>
          </a:xfrm>
          <a:prstGeom prst="rect">
            <a:avLst/>
          </a:prstGeom>
        </p:spPr>
      </p:pic>
    </p:spTree>
    <p:extLst>
      <p:ext uri="{BB962C8B-B14F-4D97-AF65-F5344CB8AC3E}">
        <p14:creationId xmlns:p14="http://schemas.microsoft.com/office/powerpoint/2010/main" val="29301127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Both societies had plenty of work to do...</a:t>
            </a:r>
            <a:endParaRPr lang="en-US" dirty="0"/>
          </a:p>
        </p:txBody>
      </p:sp>
      <p:sp>
        <p:nvSpPr>
          <p:cNvPr id="3" name="Content Placeholder 2"/>
          <p:cNvSpPr>
            <a:spLocks noGrp="1"/>
          </p:cNvSpPr>
          <p:nvPr>
            <p:ph idx="1"/>
          </p:nvPr>
        </p:nvSpPr>
        <p:spPr>
          <a:xfrm>
            <a:off x="1024128" y="1879600"/>
            <a:ext cx="9720071" cy="4429760"/>
          </a:xfrm>
        </p:spPr>
        <p:txBody>
          <a:bodyPr>
            <a:normAutofit lnSpcReduction="10000"/>
          </a:bodyPr>
          <a:lstStyle/>
          <a:p>
            <a:r>
              <a:rPr lang="en-US" dirty="0" smtClean="0"/>
              <a:t>While Southern society clearly had a problem with racism and violence – </a:t>
            </a:r>
            <a:r>
              <a:rPr lang="en-US" dirty="0" err="1" smtClean="0"/>
              <a:t>lynchings</a:t>
            </a:r>
            <a:r>
              <a:rPr lang="en-US" dirty="0" smtClean="0"/>
              <a:t> and the rise of the Ku Klux Klan should suffice as examples of this – the West was not exactly a land of equal opportunity either. </a:t>
            </a:r>
          </a:p>
          <a:p>
            <a:r>
              <a:rPr lang="en-US" dirty="0" smtClean="0"/>
              <a:t>There were certain values which existed in the West which promoted toleration.  For example, women gained the right to vote in Western states long before they did in most Southern States.  Also, there are instances of interracial cooperation which are important examples of toleration: about one third of cowboys were either African-Americans or Latinos; the Transcontinental Railroad was constructed by a diverse group of people including Chinese, African-American, Irish, ex-Confederate and ex-Union laborers. </a:t>
            </a:r>
          </a:p>
          <a:p>
            <a:r>
              <a:rPr lang="en-US" dirty="0" smtClean="0"/>
              <a:t>But, vigilante justice often target the marginalized “outsiders” in the West: Chinese, Mexicans, and Native Americans were often target.  Segregation existed here, as well.  And there would be a long history of war between Americans and Mexicans or Native Americans.</a:t>
            </a:r>
          </a:p>
        </p:txBody>
      </p:sp>
    </p:spTree>
    <p:extLst>
      <p:ext uri="{BB962C8B-B14F-4D97-AF65-F5344CB8AC3E}">
        <p14:creationId xmlns:p14="http://schemas.microsoft.com/office/powerpoint/2010/main" val="1293703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 Ku </a:t>
            </a:r>
            <a:r>
              <a:rPr lang="en-US" dirty="0" err="1" smtClean="0"/>
              <a:t>klux</a:t>
            </a:r>
            <a:r>
              <a:rPr lang="en-US" dirty="0" smtClean="0"/>
              <a:t> </a:t>
            </a:r>
            <a:r>
              <a:rPr lang="en-US" dirty="0" err="1" smtClean="0"/>
              <a:t>klan</a:t>
            </a:r>
            <a:endParaRPr lang="en-US" dirty="0"/>
          </a:p>
        </p:txBody>
      </p:sp>
      <p:sp>
        <p:nvSpPr>
          <p:cNvPr id="3" name="Content Placeholder 2"/>
          <p:cNvSpPr>
            <a:spLocks noGrp="1"/>
          </p:cNvSpPr>
          <p:nvPr>
            <p:ph sz="half" idx="1"/>
          </p:nvPr>
        </p:nvSpPr>
        <p:spPr>
          <a:xfrm>
            <a:off x="808228" y="1830324"/>
            <a:ext cx="4754880" cy="4745736"/>
          </a:xfrm>
        </p:spPr>
        <p:txBody>
          <a:bodyPr/>
          <a:lstStyle/>
          <a:p>
            <a:r>
              <a:rPr lang="en-US" dirty="0"/>
              <a:t>This violent hate group was responsible for </a:t>
            </a:r>
            <a:r>
              <a:rPr lang="en-US" dirty="0" err="1"/>
              <a:t>lynchings</a:t>
            </a:r>
            <a:r>
              <a:rPr lang="en-US" dirty="0"/>
              <a:t> against African-Americans in the South in the years between the Civil War and the Civil Rights Movement; rarely were the criminals punished. </a:t>
            </a:r>
            <a:r>
              <a:rPr lang="en-US" dirty="0" smtClean="0"/>
              <a:t> Most Americans today view the KKK as a group of hatemongers who are properly ridiculed and marginalized for their bigoted, racist, anti-Semitic, and discriminatory belief systems.  However, during the 1920s, the Klan rode a wave of Nativism to great popularity.  Over 5 Million members were in the KKK by the 1920s, and many were community leaders.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779008" y="1830324"/>
            <a:ext cx="5969092" cy="4570476"/>
          </a:xfrm>
        </p:spPr>
      </p:pic>
    </p:spTree>
    <p:extLst>
      <p:ext uri="{BB962C8B-B14F-4D97-AF65-F5344CB8AC3E}">
        <p14:creationId xmlns:p14="http://schemas.microsoft.com/office/powerpoint/2010/main" val="23366910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 Barbed wire </a:t>
            </a:r>
            <a:endParaRPr lang="en-US" dirty="0"/>
          </a:p>
        </p:txBody>
      </p:sp>
      <p:sp>
        <p:nvSpPr>
          <p:cNvPr id="3" name="Content Placeholder 2"/>
          <p:cNvSpPr>
            <a:spLocks noGrp="1"/>
          </p:cNvSpPr>
          <p:nvPr>
            <p:ph sz="half" idx="1"/>
          </p:nvPr>
        </p:nvSpPr>
        <p:spPr>
          <a:xfrm>
            <a:off x="901700" y="1727200"/>
            <a:ext cx="4877308" cy="4582160"/>
          </a:xfrm>
        </p:spPr>
        <p:txBody>
          <a:bodyPr/>
          <a:lstStyle/>
          <a:p>
            <a:r>
              <a:rPr lang="en-US" dirty="0"/>
              <a:t>This invention of Joseph Glidden was used by farmers to keep cattle and buffalo herds off of their land – some say the invention ended the “long drive” of cowboys on the open range. </a:t>
            </a:r>
            <a:endParaRPr lang="en-US" dirty="0" smtClean="0"/>
          </a:p>
          <a:p>
            <a:r>
              <a:rPr lang="en-US" dirty="0" smtClean="0"/>
              <a:t>The invention was simple enough – steel wire with a sharp barb bent into the metal every few feet.  On the Great Plains, where wood was too scarce to construct a traditional fence, barbed wire did the trick.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899548" y="1511300"/>
            <a:ext cx="6109281" cy="4673600"/>
          </a:xfrm>
        </p:spPr>
      </p:pic>
    </p:spTree>
    <p:extLst>
      <p:ext uri="{BB962C8B-B14F-4D97-AF65-F5344CB8AC3E}">
        <p14:creationId xmlns:p14="http://schemas.microsoft.com/office/powerpoint/2010/main" val="18784022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  Central Pacific railroad Company</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78721" y="2084832"/>
            <a:ext cx="4747380" cy="4164015"/>
          </a:xfrm>
        </p:spPr>
      </p:pic>
      <p:sp>
        <p:nvSpPr>
          <p:cNvPr id="4" name="Content Placeholder 3"/>
          <p:cNvSpPr>
            <a:spLocks noGrp="1"/>
          </p:cNvSpPr>
          <p:nvPr>
            <p:ph sz="half" idx="2"/>
          </p:nvPr>
        </p:nvSpPr>
        <p:spPr/>
        <p:txBody>
          <a:bodyPr/>
          <a:lstStyle/>
          <a:p>
            <a:r>
              <a:rPr lang="en-US" dirty="0"/>
              <a:t>This business constructed the western part of the nation’s first transcontinental railroad – from Sacramento, CA to the Promontory Point, UT.  The company hired thousands of Chinese workers. </a:t>
            </a:r>
            <a:endParaRPr lang="en-US" dirty="0" smtClean="0"/>
          </a:p>
          <a:p>
            <a:r>
              <a:rPr lang="en-US" dirty="0" smtClean="0"/>
              <a:t>While the Central Pacific was working to construct tracks headed east; the Union Pacific began building in Omaha, NE and made its may west to Promontory Point, UT.  </a:t>
            </a:r>
            <a:endParaRPr lang="en-US" dirty="0"/>
          </a:p>
        </p:txBody>
      </p:sp>
    </p:spTree>
    <p:extLst>
      <p:ext uri="{BB962C8B-B14F-4D97-AF65-F5344CB8AC3E}">
        <p14:creationId xmlns:p14="http://schemas.microsoft.com/office/powerpoint/2010/main" val="8396194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 Reservations</a:t>
            </a:r>
            <a:endParaRPr lang="en-US" dirty="0"/>
          </a:p>
        </p:txBody>
      </p:sp>
      <p:sp>
        <p:nvSpPr>
          <p:cNvPr id="3" name="Content Placeholder 2"/>
          <p:cNvSpPr>
            <a:spLocks noGrp="1"/>
          </p:cNvSpPr>
          <p:nvPr>
            <p:ph sz="half" idx="1"/>
          </p:nvPr>
        </p:nvSpPr>
        <p:spPr/>
        <p:txBody>
          <a:bodyPr/>
          <a:lstStyle/>
          <a:p>
            <a:r>
              <a:rPr lang="en-US" dirty="0"/>
              <a:t>Native American tribes were forced to live isolated on these poor tracts of land. </a:t>
            </a:r>
          </a:p>
          <a:p>
            <a:r>
              <a:rPr lang="en-US" dirty="0" smtClean="0"/>
              <a:t>Reservations allowed Native Americans a certain amount of sovereignty; however, most were placed on land which had very little in the way of resources – causing the tribes to become dependent upon government supplies. </a:t>
            </a:r>
          </a:p>
          <a:p>
            <a:r>
              <a:rPr lang="en-US" dirty="0" smtClean="0"/>
              <a:t>When Native Americans attempted to go “off the reservation,” they might be attacked by the US Army. </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030118" y="1574800"/>
            <a:ext cx="5753349" cy="4584700"/>
          </a:xfrm>
        </p:spPr>
      </p:pic>
    </p:spTree>
    <p:extLst>
      <p:ext uri="{BB962C8B-B14F-4D97-AF65-F5344CB8AC3E}">
        <p14:creationId xmlns:p14="http://schemas.microsoft.com/office/powerpoint/2010/main" val="34828222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 “the Frontier” </a:t>
            </a:r>
            <a:endParaRPr lang="en-US" dirty="0"/>
          </a:p>
        </p:txBody>
      </p:sp>
      <p:sp>
        <p:nvSpPr>
          <p:cNvPr id="3" name="Content Placeholder 2"/>
          <p:cNvSpPr>
            <a:spLocks noGrp="1"/>
          </p:cNvSpPr>
          <p:nvPr>
            <p:ph sz="half" idx="1"/>
          </p:nvPr>
        </p:nvSpPr>
        <p:spPr/>
        <p:txBody>
          <a:bodyPr>
            <a:normAutofit lnSpcReduction="10000"/>
          </a:bodyPr>
          <a:lstStyle/>
          <a:p>
            <a:r>
              <a:rPr lang="en-US" dirty="0"/>
              <a:t>The uncertain region between cities and towns already settled by Americans and unknown “others”: cultures like the Mexicans of the Southwest, the Native Americans of the Great Plains, or even the Mormon region of “Deseret” (present day Utah.) </a:t>
            </a:r>
            <a:endParaRPr lang="en-US" dirty="0" smtClean="0"/>
          </a:p>
          <a:p>
            <a:r>
              <a:rPr lang="en-US" dirty="0" smtClean="0"/>
              <a:t>The Frontier was considered the place of last resort for many Americans, and it was reassuring for many people to know that if their business or farms failed, they could always pull up stakes and head West.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989638" y="2538175"/>
            <a:ext cx="4754562" cy="3518375"/>
          </a:xfrm>
        </p:spPr>
      </p:pic>
    </p:spTree>
    <p:extLst>
      <p:ext uri="{BB962C8B-B14F-4D97-AF65-F5344CB8AC3E}">
        <p14:creationId xmlns:p14="http://schemas.microsoft.com/office/powerpoint/2010/main" val="38467311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  </a:t>
            </a:r>
            <a:r>
              <a:rPr lang="en-US" i="1" dirty="0" smtClean="0"/>
              <a:t>Plessy V. Ferguson  </a:t>
            </a:r>
            <a:r>
              <a:rPr lang="en-US" dirty="0" smtClean="0"/>
              <a:t>(1896)</a:t>
            </a:r>
            <a:endParaRPr lang="en-US" dirty="0"/>
          </a:p>
        </p:txBody>
      </p:sp>
      <p:sp>
        <p:nvSpPr>
          <p:cNvPr id="5" name="Content Placeholder 4"/>
          <p:cNvSpPr>
            <a:spLocks noGrp="1"/>
          </p:cNvSpPr>
          <p:nvPr>
            <p:ph sz="half" idx="1"/>
          </p:nvPr>
        </p:nvSpPr>
        <p:spPr>
          <a:xfrm>
            <a:off x="1024128" y="2286000"/>
            <a:ext cx="3662172" cy="4023360"/>
          </a:xfrm>
        </p:spPr>
        <p:txBody>
          <a:bodyPr>
            <a:normAutofit lnSpcReduction="10000"/>
          </a:bodyPr>
          <a:lstStyle/>
          <a:p>
            <a:r>
              <a:rPr lang="en-US" dirty="0"/>
              <a:t>This Supreme Court case ruled that segregation was legal in the United States, as long as the institutions created were “separate but equal.” </a:t>
            </a:r>
            <a:endParaRPr lang="en-US" dirty="0" smtClean="0"/>
          </a:p>
          <a:p>
            <a:r>
              <a:rPr lang="en-US" dirty="0" smtClean="0"/>
              <a:t>The decision would remain the law of the land for many decades, allowing “Jim Crow” laws to emerge in the South.  </a:t>
            </a:r>
            <a:endParaRPr lang="en-US" dirty="0"/>
          </a:p>
          <a:p>
            <a:r>
              <a:rPr lang="en-US" dirty="0" smtClean="0"/>
              <a:t>Eventually, the </a:t>
            </a:r>
            <a:r>
              <a:rPr lang="en-US" i="1" dirty="0" smtClean="0"/>
              <a:t>Plessy</a:t>
            </a:r>
            <a:r>
              <a:rPr lang="en-US" dirty="0" smtClean="0"/>
              <a:t> decision would be overturned in 1954 by </a:t>
            </a:r>
            <a:r>
              <a:rPr lang="en-US" i="1" dirty="0" smtClean="0"/>
              <a:t>Brown V. Board of Education, Topeka, KS</a:t>
            </a:r>
            <a:r>
              <a:rPr lang="en-US" dirty="0" smtClean="0"/>
              <a:t>. </a:t>
            </a:r>
            <a:endParaRPr lang="en-US" dirty="0"/>
          </a:p>
          <a:p>
            <a:endParaRPr lang="en-US" dirty="0"/>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72037" y="2286000"/>
            <a:ext cx="7014587" cy="3642868"/>
          </a:xfrm>
        </p:spPr>
      </p:pic>
    </p:spTree>
    <p:extLst>
      <p:ext uri="{BB962C8B-B14F-4D97-AF65-F5344CB8AC3E}">
        <p14:creationId xmlns:p14="http://schemas.microsoft.com/office/powerpoint/2010/main" val="300788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 Woman’s suffrage</a:t>
            </a:r>
            <a:endParaRPr lang="en-US" dirty="0"/>
          </a:p>
        </p:txBody>
      </p:sp>
      <p:sp>
        <p:nvSpPr>
          <p:cNvPr id="3" name="Content Placeholder 2"/>
          <p:cNvSpPr>
            <a:spLocks noGrp="1"/>
          </p:cNvSpPr>
          <p:nvPr>
            <p:ph sz="half" idx="1"/>
          </p:nvPr>
        </p:nvSpPr>
        <p:spPr/>
        <p:txBody>
          <a:bodyPr/>
          <a:lstStyle/>
          <a:p>
            <a:r>
              <a:rPr lang="en-US" dirty="0"/>
              <a:t>The first place to grant this was Wyoming Territory, in </a:t>
            </a:r>
            <a:r>
              <a:rPr lang="en-US" dirty="0" smtClean="0"/>
              <a:t>1869.</a:t>
            </a:r>
          </a:p>
          <a:p>
            <a:r>
              <a:rPr lang="en-US" dirty="0" smtClean="0"/>
              <a:t>The woman’s suffrage movement was lead by outspoken activists like Susan B. Anthony and Elizabeth Cady Stanton, pictured to the right. </a:t>
            </a:r>
          </a:p>
          <a:p>
            <a:r>
              <a:rPr lang="en-US" dirty="0" smtClean="0"/>
              <a:t>Unfortunately, it would take women another fifty years to earn the right to vote.  When the 19</a:t>
            </a:r>
            <a:r>
              <a:rPr lang="en-US" baseline="30000" dirty="0" smtClean="0"/>
              <a:t>th</a:t>
            </a:r>
            <a:r>
              <a:rPr lang="en-US" dirty="0" smtClean="0"/>
              <a:t> Amendment was ratified in 1919, women became eligible voters in all of the states.  </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309519" y="2084833"/>
            <a:ext cx="4910574" cy="3807968"/>
          </a:xfrm>
        </p:spPr>
      </p:pic>
    </p:spTree>
    <p:extLst>
      <p:ext uri="{BB962C8B-B14F-4D97-AF65-F5344CB8AC3E}">
        <p14:creationId xmlns:p14="http://schemas.microsoft.com/office/powerpoint/2010/main" val="82402418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docProps/app.xml><?xml version="1.0" encoding="utf-8"?>
<Properties xmlns="http://schemas.openxmlformats.org/officeDocument/2006/extended-properties" xmlns:vt="http://schemas.openxmlformats.org/officeDocument/2006/docPropsVTypes">
  <Template>Integral</Template>
  <TotalTime>166</TotalTime>
  <Words>1395</Words>
  <Application>Microsoft Office PowerPoint</Application>
  <PresentationFormat>Widescreen</PresentationFormat>
  <Paragraphs>75</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Tw Cen MT</vt:lpstr>
      <vt:lpstr>Tw Cen MT Condensed</vt:lpstr>
      <vt:lpstr>Wingdings 3</vt:lpstr>
      <vt:lpstr>Integral</vt:lpstr>
      <vt:lpstr>The Reconstruction and Western Frontier Vocabulary Bellringer</vt:lpstr>
      <vt:lpstr>H. vaqueros</vt:lpstr>
      <vt:lpstr>I. Ku klux klan</vt:lpstr>
      <vt:lpstr>M. Barbed wire </vt:lpstr>
      <vt:lpstr>F.  Central Pacific railroad Company</vt:lpstr>
      <vt:lpstr>L. Reservations</vt:lpstr>
      <vt:lpstr>O. “the Frontier” </vt:lpstr>
      <vt:lpstr>A.  Plessy V. Ferguson  (1896)</vt:lpstr>
      <vt:lpstr>N. Woman’s suffrage</vt:lpstr>
      <vt:lpstr>D. segregation</vt:lpstr>
      <vt:lpstr>G. The Comstock lode</vt:lpstr>
      <vt:lpstr>J. Literacy tests</vt:lpstr>
      <vt:lpstr>B.  The Chinese Exclusion Act</vt:lpstr>
      <vt:lpstr>K. “exodusters” </vt:lpstr>
      <vt:lpstr>C. Vigilantes</vt:lpstr>
      <vt:lpstr>E.  “Jim Crow” Laws</vt:lpstr>
      <vt:lpstr>Organizing the vocabulary </vt:lpstr>
      <vt:lpstr>Segregation and “Jim Crow” vocabulary</vt:lpstr>
      <vt:lpstr>Diversity and Discrimination in the West</vt:lpstr>
      <vt:lpstr>Outliers – Neutral vocabulary</vt:lpstr>
      <vt:lpstr>Which society is more Just – the Segregated South, or the Western Frontier of the late 19th Century? </vt:lpstr>
      <vt:lpstr>Both societies had plenty of work to do...</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Reconstruction and Western Frontier Vocabulary Bellringer</dc:title>
  <dc:creator>Adam Henry</dc:creator>
  <cp:lastModifiedBy>Adam Henry</cp:lastModifiedBy>
  <cp:revision>12</cp:revision>
  <dcterms:created xsi:type="dcterms:W3CDTF">2016-02-23T16:33:02Z</dcterms:created>
  <dcterms:modified xsi:type="dcterms:W3CDTF">2016-02-24T16:55:14Z</dcterms:modified>
</cp:coreProperties>
</file>